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CDEC7-C92E-4D53-88F8-071B66E7DCA0}" v="29" dt="2022-04-27T08:50:22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ava, Carlos Faustino GIZ MZ" userId="184d62b4-cb3d-46a8-87a3-adb002c5d67b" providerId="ADAL" clId="{0EBCDEC7-C92E-4D53-88F8-071B66E7DCA0}"/>
    <pc:docChg chg="undo redo custSel modSld">
      <pc:chgData name="Machava, Carlos Faustino GIZ MZ" userId="184d62b4-cb3d-46a8-87a3-adb002c5d67b" providerId="ADAL" clId="{0EBCDEC7-C92E-4D53-88F8-071B66E7DCA0}" dt="2022-04-27T09:35:04.803" v="521" actId="20577"/>
      <pc:docMkLst>
        <pc:docMk/>
      </pc:docMkLst>
      <pc:sldChg chg="modSp mod">
        <pc:chgData name="Machava, Carlos Faustino GIZ MZ" userId="184d62b4-cb3d-46a8-87a3-adb002c5d67b" providerId="ADAL" clId="{0EBCDEC7-C92E-4D53-88F8-071B66E7DCA0}" dt="2022-04-27T08:36:19.111" v="365"/>
        <pc:sldMkLst>
          <pc:docMk/>
          <pc:sldMk cId="433339772" sldId="256"/>
        </pc:sldMkLst>
        <pc:spChg chg="mod">
          <ac:chgData name="Machava, Carlos Faustino GIZ MZ" userId="184d62b4-cb3d-46a8-87a3-adb002c5d67b" providerId="ADAL" clId="{0EBCDEC7-C92E-4D53-88F8-071B66E7DCA0}" dt="2022-04-27T08:33:07.432" v="333" actId="20577"/>
          <ac:spMkLst>
            <pc:docMk/>
            <pc:sldMk cId="433339772" sldId="256"/>
            <ac:spMk id="4" creationId="{00000000-0000-0000-0000-000000000000}"/>
          </ac:spMkLst>
        </pc:spChg>
        <pc:spChg chg="mod">
          <ac:chgData name="Machava, Carlos Faustino GIZ MZ" userId="184d62b4-cb3d-46a8-87a3-adb002c5d67b" providerId="ADAL" clId="{0EBCDEC7-C92E-4D53-88F8-071B66E7DCA0}" dt="2022-04-27T08:34:43.228" v="359" actId="6549"/>
          <ac:spMkLst>
            <pc:docMk/>
            <pc:sldMk cId="433339772" sldId="256"/>
            <ac:spMk id="5" creationId="{00000000-0000-0000-0000-000000000000}"/>
          </ac:spMkLst>
        </pc:spChg>
        <pc:spChg chg="mod">
          <ac:chgData name="Machava, Carlos Faustino GIZ MZ" userId="184d62b4-cb3d-46a8-87a3-adb002c5d67b" providerId="ADAL" clId="{0EBCDEC7-C92E-4D53-88F8-071B66E7DCA0}" dt="2022-04-27T08:36:19.111" v="365"/>
          <ac:spMkLst>
            <pc:docMk/>
            <pc:sldMk cId="433339772" sldId="256"/>
            <ac:spMk id="8" creationId="{00000000-0000-0000-0000-000000000000}"/>
          </ac:spMkLst>
        </pc:spChg>
        <pc:graphicFrameChg chg="mod modGraphic">
          <ac:chgData name="Machava, Carlos Faustino GIZ MZ" userId="184d62b4-cb3d-46a8-87a3-adb002c5d67b" providerId="ADAL" clId="{0EBCDEC7-C92E-4D53-88F8-071B66E7DCA0}" dt="2022-04-27T08:34:59.205" v="361" actId="14100"/>
          <ac:graphicFrameMkLst>
            <pc:docMk/>
            <pc:sldMk cId="433339772" sldId="256"/>
            <ac:graphicFrameMk id="6" creationId="{00000000-0000-0000-0000-000000000000}"/>
          </ac:graphicFrameMkLst>
        </pc:graphicFrameChg>
        <pc:graphicFrameChg chg="mod modGraphic">
          <ac:chgData name="Machava, Carlos Faustino GIZ MZ" userId="184d62b4-cb3d-46a8-87a3-adb002c5d67b" providerId="ADAL" clId="{0EBCDEC7-C92E-4D53-88F8-071B66E7DCA0}" dt="2022-04-27T08:35:27.420" v="363" actId="2711"/>
          <ac:graphicFrameMkLst>
            <pc:docMk/>
            <pc:sldMk cId="433339772" sldId="256"/>
            <ac:graphicFrameMk id="9" creationId="{00000000-0000-0000-0000-000000000000}"/>
          </ac:graphicFrameMkLst>
        </pc:graphicFrameChg>
        <pc:picChg chg="mod">
          <ac:chgData name="Machava, Carlos Faustino GIZ MZ" userId="184d62b4-cb3d-46a8-87a3-adb002c5d67b" providerId="ADAL" clId="{0EBCDEC7-C92E-4D53-88F8-071B66E7DCA0}" dt="2022-04-27T08:34:23.206" v="353" actId="1076"/>
          <ac:picMkLst>
            <pc:docMk/>
            <pc:sldMk cId="433339772" sldId="256"/>
            <ac:picMk id="1030" creationId="{00000000-0000-0000-0000-000000000000}"/>
          </ac:picMkLst>
        </pc:picChg>
      </pc:sldChg>
      <pc:sldChg chg="modSp mod">
        <pc:chgData name="Machava, Carlos Faustino GIZ MZ" userId="184d62b4-cb3d-46a8-87a3-adb002c5d67b" providerId="ADAL" clId="{0EBCDEC7-C92E-4D53-88F8-071B66E7DCA0}" dt="2022-04-27T09:35:04.803" v="521" actId="20577"/>
        <pc:sldMkLst>
          <pc:docMk/>
          <pc:sldMk cId="1048859872" sldId="257"/>
        </pc:sldMkLst>
        <pc:spChg chg="mod">
          <ac:chgData name="Machava, Carlos Faustino GIZ MZ" userId="184d62b4-cb3d-46a8-87a3-adb002c5d67b" providerId="ADAL" clId="{0EBCDEC7-C92E-4D53-88F8-071B66E7DCA0}" dt="2022-04-27T08:50:01.438" v="469" actId="12"/>
          <ac:spMkLst>
            <pc:docMk/>
            <pc:sldMk cId="1048859872" sldId="257"/>
            <ac:spMk id="2" creationId="{00000000-0000-0000-0000-000000000000}"/>
          </ac:spMkLst>
        </pc:spChg>
        <pc:spChg chg="mod">
          <ac:chgData name="Machava, Carlos Faustino GIZ MZ" userId="184d62b4-cb3d-46a8-87a3-adb002c5d67b" providerId="ADAL" clId="{0EBCDEC7-C92E-4D53-88F8-071B66E7DCA0}" dt="2022-04-27T08:51:01.905" v="475" actId="20577"/>
          <ac:spMkLst>
            <pc:docMk/>
            <pc:sldMk cId="1048859872" sldId="257"/>
            <ac:spMk id="6" creationId="{00000000-0000-0000-0000-000000000000}"/>
          </ac:spMkLst>
        </pc:spChg>
        <pc:spChg chg="mod">
          <ac:chgData name="Machava, Carlos Faustino GIZ MZ" userId="184d62b4-cb3d-46a8-87a3-adb002c5d67b" providerId="ADAL" clId="{0EBCDEC7-C92E-4D53-88F8-071B66E7DCA0}" dt="2022-04-27T09:35:04.803" v="521" actId="20577"/>
          <ac:spMkLst>
            <pc:docMk/>
            <pc:sldMk cId="1048859872" sldId="257"/>
            <ac:spMk id="7" creationId="{00000000-0000-0000-0000-000000000000}"/>
          </ac:spMkLst>
        </pc:spChg>
        <pc:picChg chg="mod">
          <ac:chgData name="Machava, Carlos Faustino GIZ MZ" userId="184d62b4-cb3d-46a8-87a3-adb002c5d67b" providerId="ADAL" clId="{0EBCDEC7-C92E-4D53-88F8-071B66E7DCA0}" dt="2022-04-27T08:49:49.126" v="466" actId="1076"/>
          <ac:picMkLst>
            <pc:docMk/>
            <pc:sldMk cId="1048859872" sldId="257"/>
            <ac:picMk id="3" creationId="{00000000-0000-0000-0000-000000000000}"/>
          </ac:picMkLst>
        </pc:picChg>
        <pc:picChg chg="mod">
          <ac:chgData name="Machava, Carlos Faustino GIZ MZ" userId="184d62b4-cb3d-46a8-87a3-adb002c5d67b" providerId="ADAL" clId="{0EBCDEC7-C92E-4D53-88F8-071B66E7DCA0}" dt="2022-04-27T08:39:30.045" v="392" actId="1076"/>
          <ac:picMkLst>
            <pc:docMk/>
            <pc:sldMk cId="1048859872" sldId="257"/>
            <ac:picMk id="1027" creationId="{00000000-0000-0000-0000-000000000000}"/>
          </ac:picMkLst>
        </pc:picChg>
        <pc:picChg chg="mod">
          <ac:chgData name="Machava, Carlos Faustino GIZ MZ" userId="184d62b4-cb3d-46a8-87a3-adb002c5d67b" providerId="ADAL" clId="{0EBCDEC7-C92E-4D53-88F8-071B66E7DCA0}" dt="2022-04-27T08:45:32.334" v="448" actId="732"/>
          <ac:picMkLst>
            <pc:docMk/>
            <pc:sldMk cId="1048859872" sldId="257"/>
            <ac:picMk id="1033" creationId="{00000000-0000-0000-0000-000000000000}"/>
          </ac:picMkLst>
        </pc:picChg>
        <pc:picChg chg="mod">
          <ac:chgData name="Machava, Carlos Faustino GIZ MZ" userId="184d62b4-cb3d-46a8-87a3-adb002c5d67b" providerId="ADAL" clId="{0EBCDEC7-C92E-4D53-88F8-071B66E7DCA0}" dt="2022-04-27T08:50:22.429" v="473" actId="1076"/>
          <ac:picMkLst>
            <pc:docMk/>
            <pc:sldMk cId="1048859872" sldId="257"/>
            <ac:picMk id="103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096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83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218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017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047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63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499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347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241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97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997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43DA7-085C-4874-9A6F-77AC019A5998}" type="datetimeFigureOut">
              <a:rPr lang="pt-PT" smtClean="0"/>
              <a:t>25/05/2022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7C0D6-CFF7-49AE-91ED-3A0719CFBD3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970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" y="29144"/>
            <a:ext cx="3878595" cy="6770563"/>
          </a:xfrm>
          <a:prstGeom prst="rect">
            <a:avLst/>
          </a:prstGeom>
          <a:solidFill>
            <a:srgbClr val="DFEB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MUNICIPIO DA ILHA DE MOCAMBIQUE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CONSELHO MUNICIPAL DA ILHA DE MOCAMBIQUE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Caros munícipes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com grande satisfação que partilhamos o presente folheto sobre o Relatório de Desempenho do Conselho Municipal, referente os três (3) 2019—2021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âmbito do cumprimento do Programa 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uinquenal 2019—2023, convertidos em planos anuais, assentes em 8 pilares nomeadamente: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Gabinete do Presidente;</a:t>
            </a: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Administração e Finanças;</a:t>
            </a: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Actividades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Económicas;</a:t>
            </a: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Infra-estruturas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Urbanização;</a:t>
            </a: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Juventude, Desporto, Cultura e Turismo,  Gestão Ambiental e Mudanças Climáticas;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Acção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Social e Religiosos e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Logotipo cmcim 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27" y="58291"/>
            <a:ext cx="617538" cy="5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1" y="4267200"/>
            <a:ext cx="3328010" cy="253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17817" y="30996"/>
            <a:ext cx="3999346" cy="6770563"/>
          </a:xfrm>
          <a:prstGeom prst="rect">
            <a:avLst/>
          </a:prstGeom>
          <a:solidFill>
            <a:srgbClr val="DFEB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GABINETE DO PRESIDENTE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Realizadas 23 sessões ordinárias do Conselho Municipal, onde foram discutidos vários assuntos de entre eles,  aprovação de planos de pedidos de terra 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construção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situação social dos munícipes;</a:t>
            </a: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âmbito da Governação Aberta e Inclusiva foram efetuadas 92 visitas aos bairros a nível do município, sendo 73 na zona continental e 19 na Ilha insular;</a:t>
            </a: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Realizado 3 encontros com Funcionários e Agentes do Estado, com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objectivo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auscultar e transmitir orientações;</a:t>
            </a: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Firmados 2 acordos de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gemilagem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 os Município de Quelimane e Nacala-Porto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Assinado um memorando com Cooperação Alemã através de GIZ, visando o aumento da capacidade institucional e transparência na gestão publica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ADMINIST</a:t>
            </a: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pt-PT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ÇÃ</a:t>
            </a: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 FINANCAS (RECEITAS)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5"/>
          <a:stretch/>
        </p:blipFill>
        <p:spPr bwMode="auto">
          <a:xfrm>
            <a:off x="4380472" y="3207224"/>
            <a:ext cx="3274036" cy="125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60608"/>
              </p:ext>
            </p:extLst>
          </p:nvPr>
        </p:nvGraphicFramePr>
        <p:xfrm>
          <a:off x="4017817" y="4824895"/>
          <a:ext cx="3636691" cy="1974812"/>
        </p:xfrm>
        <a:graphic>
          <a:graphicData uri="http://schemas.openxmlformats.org/drawingml/2006/table">
            <a:tbl>
              <a:tblPr/>
              <a:tblGrid>
                <a:gridCol w="1124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33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  <a:endParaRPr lang="pt-PT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Orçado</a:t>
                      </a:r>
                      <a:endParaRPr lang="pt-PT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Arrecadado </a:t>
                      </a:r>
                      <a:endParaRPr lang="pt-PT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9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Receitas Próprias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44.669.138,16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12.262.381,09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9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104.564.136,04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90.554.409,87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FIIA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46.460.270,00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38.176.230,08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Fundo de Estrada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35.000.000,00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21.752.100,00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1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Cooperação Port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4.709.573,00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Parceiros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4.000.000,00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222.785.526,68</a:t>
                      </a:r>
                      <a:endParaRPr lang="pt-PT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159.047.490,57</a:t>
                      </a:r>
                      <a:endParaRPr lang="pt-PT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064236" y="58290"/>
            <a:ext cx="4127763" cy="6770563"/>
          </a:xfrm>
          <a:prstGeom prst="rect">
            <a:avLst/>
          </a:prstGeom>
          <a:solidFill>
            <a:srgbClr val="DFEB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ADMINISTRA</a:t>
            </a:r>
            <a:r>
              <a:rPr lang="pt-PT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ÇÃ</a:t>
            </a: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 FINANCAS (DESPESA)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ACTIVIDADES ECONÓMICAS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Wingdings" panose="05000000000000000000" pitchFamily="2" charset="2"/>
              <a:buChar char="§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Realizados 9 encontros com Agentes económicos para incentiva-los a pagar taxas por atividade;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Wingdings" panose="05000000000000000000" pitchFamily="2" charset="2"/>
              <a:buChar char="§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Criada a base de dados de estabelecimentos comerciais;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Wingdings" panose="05000000000000000000" pitchFamily="2" charset="2"/>
              <a:buChar char="§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Atribuídas 17 licenças de transporte semicolectivos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Wingdings" panose="05000000000000000000" pitchFamily="2" charset="2"/>
              <a:buChar char="§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âmbito do alargamento de bases tributarias, foram licenciados </a:t>
            </a:r>
            <a:r>
              <a:rPr kumimoji="0" lang="pt-PT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52 moto-taxistas;</a:t>
            </a: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Wingdings" panose="05000000000000000000" pitchFamily="2" charset="2"/>
              <a:buChar char="§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Adquirido um posto de transformação para a instalação de corrente elétrica no bairro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Ampapa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Wingdings" panose="05000000000000000000" pitchFamily="2" charset="2"/>
              <a:buChar char="§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curso a prática de apicultura nos bairros de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Ampapa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Namuitula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Sanculo (criação de mel) em parciária com AGAKHAN’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INFRA-ESTRUTURA E URBANIZA</a:t>
            </a:r>
            <a:r>
              <a:rPr lang="pt-PT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ÇÃ</a:t>
            </a: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171450" marR="0" lvl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Construído um mercado de raiz no bairro de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Jembesse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e </a:t>
            </a:r>
          </a:p>
          <a:p>
            <a:pPr marL="171450" marR="0" lvl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Construída uma vala de drenagem com uma cobertura de caleira metálica.</a:t>
            </a:r>
          </a:p>
          <a:p>
            <a:pPr marL="171450" marR="0" lvl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Em curso a pavimentação da estrada qua dá acesso ao Cemitério Catheia;</a:t>
            </a:r>
          </a:p>
          <a:p>
            <a:pPr marL="171450" marR="0" lvl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Requalificado o bairro 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uirah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e.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84151"/>
              </p:ext>
            </p:extLst>
          </p:nvPr>
        </p:nvGraphicFramePr>
        <p:xfrm>
          <a:off x="8492880" y="338220"/>
          <a:ext cx="3599036" cy="2182306"/>
        </p:xfrm>
        <a:graphic>
          <a:graphicData uri="http://schemas.openxmlformats.org/drawingml/2006/table">
            <a:tbl>
              <a:tblPr/>
              <a:tblGrid>
                <a:gridCol w="114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33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Descrição</a:t>
                      </a:r>
                      <a:endParaRPr lang="pt-PT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Orçado </a:t>
                      </a:r>
                      <a:endParaRPr lang="pt-PT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Efetuado </a:t>
                      </a:r>
                      <a:endParaRPr lang="pt-PT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0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Despesas c/pessoal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93.669.603,42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79.842.724,03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Bens e Serviços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49.563.671,12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30.948.002,99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FIIA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46.460.270,00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27.891.769,75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Fundo de Estrada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35.000.000,00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21.747.366,05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1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Cooperação Port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4.709.573,00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Outros Parceiros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4.000.000,00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222.785.526,68</a:t>
                      </a:r>
                      <a:endParaRPr lang="pt-PT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160.429.863,06</a:t>
                      </a:r>
                      <a:endParaRPr lang="pt-PT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Control 9"/>
          <p:cNvSpPr>
            <a:spLocks noChangeArrowheads="1" noChangeShapeType="1"/>
          </p:cNvSpPr>
          <p:nvPr/>
        </p:nvSpPr>
        <p:spPr bwMode="auto">
          <a:xfrm>
            <a:off x="15158896" y="824479"/>
            <a:ext cx="3211513" cy="2047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333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732" y="62144"/>
            <a:ext cx="3861786" cy="6741177"/>
          </a:xfrm>
          <a:prstGeom prst="rect">
            <a:avLst/>
          </a:prstGeom>
          <a:solidFill>
            <a:srgbClr val="DFEB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Construída uma escolinha no bairro de Sanculo em parceria  com a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Helpo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Adquirido um equipamento de recolha de dados por GPS, TRIMBLE e um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mono-vala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fibra de cabo;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Construído um sanitário publico no bairro 16 de Junho e reabilitados 2 nos bairros de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Lithine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Macaribe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 apoio da UCLLA, organizados 8 bairros da Ilha Insular em cadastro digital, físico dos imoveis e terrenos e 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Construídas 17 casas gémeas para deslocados de Cabo Delgado.</a:t>
            </a: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endParaRPr lang="pt-PT" sz="1000" b="1" dirty="0"/>
          </a:p>
          <a:p>
            <a:pPr algn="ctr"/>
            <a:endParaRPr lang="pt-PT" sz="1000" b="1" dirty="0"/>
          </a:p>
          <a:p>
            <a:pPr algn="ctr"/>
            <a:r>
              <a:rPr lang="pt-P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JUVENTUDE,  DESPORTO, CULTURA E TURISMO</a:t>
            </a:r>
            <a:endParaRPr lang="pt-P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Entregue material desportivo diverso aos clubes do bairro de Entete.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Organizado o festival cultural “’ viva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Onhipite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Distribuídas capulanas a 15 grupos culturais da Ilha insular e continental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Montada uma sinalética na entrada da Ilha insular e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Entete</a:t>
            </a: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2" y="1697494"/>
            <a:ext cx="371886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3"/>
          <a:stretch/>
        </p:blipFill>
        <p:spPr bwMode="auto">
          <a:xfrm>
            <a:off x="257452" y="3545344"/>
            <a:ext cx="3718866" cy="171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19238" y="62144"/>
            <a:ext cx="3953521" cy="6733712"/>
          </a:xfrm>
          <a:prstGeom prst="rect">
            <a:avLst/>
          </a:prstGeom>
          <a:solidFill>
            <a:srgbClr val="DFEB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GESTAO AMBIENTAL E MUDANCAS CLIMATICAS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Colocadas tampas, grelhas e portas nas valas de drenagem dos bairros de </a:t>
            </a:r>
            <a:r>
              <a:rPr lang="pt-PT" sz="1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Esteu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pt-PT" sz="1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Lithine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, Areal e </a:t>
            </a:r>
            <a:r>
              <a:rPr lang="pt-PT" sz="1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Marangonha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erviço Distrital de Saúde, com 01 termómetro, 04 bombas pulverizadoras, 02 caixas de sabão , 14 bacias, 14 baldes e 15 litros de lixivia;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Colocados sombreiros na orla marítima;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SzPts val="1000"/>
              <a:buFont typeface="Arial" panose="020B0604020202020204" pitchFamily="34" charset="0"/>
              <a:buChar char="•"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Montados tambores de lixo nos mercados de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Andalane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Jembesse</a:t>
            </a: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Aquisição de material no âmbito da prevenção da Covid-19.</a:t>
            </a: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sz="1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</a:t>
            </a:r>
            <a:r>
              <a:rPr lang="pt-PT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ÇÃ</a:t>
            </a: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SOCIAL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 âmbito do apoio às famílias carenciadas, foram distribuídas 27 pastas escolares aos alunos do ensino primário;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Distribuídas 10 bicicletas aos imamos das mesquitas da Ilha insular e continental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Apoiadas as confrarias religiosas em produtos alimentares no âmbito do maulide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Nabi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em parceria com a Comunidade Islâmica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4394879" y="48893"/>
            <a:ext cx="3464596" cy="147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73" y="3276591"/>
            <a:ext cx="3464597" cy="17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238479" y="62144"/>
            <a:ext cx="3953521" cy="6741177"/>
          </a:xfrm>
          <a:prstGeom prst="rect">
            <a:avLst/>
          </a:prstGeom>
          <a:solidFill>
            <a:srgbClr val="DFEB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Distribuído material de higiene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face a pandemia de Covid-19: no Governo do Distrito, Penitenciaria, IMPIM, Tribunal, Procuradoria e na Escola Primária 25 de Junho;</a:t>
            </a: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Distribuídos produtos alimentares para 800 familiares carenciadas, no âmbito da redução dos efeitos da pandemias da Covid-19;</a:t>
            </a: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Distribuídos 200 candeeiros a petróleo para 148 famílias e 52 mesquitas;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Apoiadas com maquinas de costura, 6 alfaiates na Ilha insular assim como na zona continental e </a:t>
            </a: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Apoiadas em material funerário a 60 famílias enlutadas.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lang="pt-PT" sz="1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CONSIDERACOES FINAIS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Ao terminar, cientes de ter abordados as actividades que marcaram a nossa governação, no período de 3 anos (2019-2021), não obstante a situação  pandémica da Covid-19 que colocou </a:t>
            </a:r>
            <a:r>
              <a:rPr lang="pt-PT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desafios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em algumas áreas onde não eram permitidas a participação de varias pessoas.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 o propósito de melhorar cada vez a vida dos munícipes, continuaremos a trabalhar afincadamente para o alcance das metas que nos propusemos a cumprir n presente quinquénio, dando prioridades as áreas de </a:t>
            </a:r>
            <a:r>
              <a:rPr kumimoji="0" lang="pt-PT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Infra-estrutura</a:t>
            </a: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 Social.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CONSELHO MUNICIPAL DA CIDADE DA ILHA DE MOCAMBIQUE,  DEZEMBRO DE 2021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96" y="2144660"/>
            <a:ext cx="3258105" cy="19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85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869</Words>
  <Application>Microsoft Office PowerPoint</Application>
  <PresentationFormat>Widescreen</PresentationFormat>
  <Paragraphs>213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Iaira</dc:creator>
  <cp:lastModifiedBy>User</cp:lastModifiedBy>
  <cp:revision>25</cp:revision>
  <dcterms:created xsi:type="dcterms:W3CDTF">2022-03-08T08:02:58Z</dcterms:created>
  <dcterms:modified xsi:type="dcterms:W3CDTF">2022-05-25T07:26:23Z</dcterms:modified>
</cp:coreProperties>
</file>